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7" r:id="rId5"/>
    <p:sldId id="263" r:id="rId6"/>
    <p:sldId id="262" r:id="rId7"/>
    <p:sldId id="258" r:id="rId8"/>
    <p:sldId id="260" r:id="rId9"/>
    <p:sldId id="261"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90" autoAdjust="0"/>
    <p:restoredTop sz="80958" autoAdjust="0"/>
  </p:normalViewPr>
  <p:slideViewPr>
    <p:cSldViewPr snapToGrid="0">
      <p:cViewPr varScale="1">
        <p:scale>
          <a:sx n="91" d="100"/>
          <a:sy n="9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B6847-DA66-47DE-9507-287B7E62FCFE}" type="datetimeFigureOut">
              <a:rPr lang="en-GB" smtClean="0"/>
              <a:t>17/09/2019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00AE92-5DFA-48FA-9095-157E0448FB7F}" type="slidenum">
              <a:rPr lang="en-GB" smtClean="0"/>
              <a:t>‹#›</a:t>
            </a:fld>
            <a:endParaRPr lang="en-GB"/>
          </a:p>
        </p:txBody>
      </p:sp>
    </p:spTree>
    <p:extLst>
      <p:ext uri="{BB962C8B-B14F-4D97-AF65-F5344CB8AC3E}">
        <p14:creationId xmlns:p14="http://schemas.microsoft.com/office/powerpoint/2010/main" val="1225237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9FC8C6-46A8-4E5C-B2CB-1B7F13AC3D0F}" type="slidenum">
              <a:rPr lang="en-GB" smtClean="0"/>
              <a:t>2</a:t>
            </a:fld>
            <a:endParaRPr lang="en-GB"/>
          </a:p>
        </p:txBody>
      </p:sp>
    </p:spTree>
    <p:extLst>
      <p:ext uri="{BB962C8B-B14F-4D97-AF65-F5344CB8AC3E}">
        <p14:creationId xmlns:p14="http://schemas.microsoft.com/office/powerpoint/2010/main" val="2282124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9FC8C6-46A8-4E5C-B2CB-1B7F13AC3D0F}" type="slidenum">
              <a:rPr lang="en-GB" smtClean="0"/>
              <a:t>3</a:t>
            </a:fld>
            <a:endParaRPr lang="en-GB"/>
          </a:p>
        </p:txBody>
      </p:sp>
    </p:spTree>
    <p:extLst>
      <p:ext uri="{BB962C8B-B14F-4D97-AF65-F5344CB8AC3E}">
        <p14:creationId xmlns:p14="http://schemas.microsoft.com/office/powerpoint/2010/main" val="3823634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with leads</a:t>
            </a:r>
            <a:endParaRPr lang="en-GB" dirty="0"/>
          </a:p>
        </p:txBody>
      </p:sp>
      <p:sp>
        <p:nvSpPr>
          <p:cNvPr id="4" name="Slide Number Placeholder 3"/>
          <p:cNvSpPr>
            <a:spLocks noGrp="1"/>
          </p:cNvSpPr>
          <p:nvPr>
            <p:ph type="sldNum" sz="quarter" idx="5"/>
          </p:nvPr>
        </p:nvSpPr>
        <p:spPr/>
        <p:txBody>
          <a:bodyPr/>
          <a:lstStyle/>
          <a:p>
            <a:fld id="{C09FC8C6-46A8-4E5C-B2CB-1B7F13AC3D0F}" type="slidenum">
              <a:rPr lang="en-GB" smtClean="0"/>
              <a:t>4</a:t>
            </a:fld>
            <a:endParaRPr lang="en-GB"/>
          </a:p>
        </p:txBody>
      </p:sp>
    </p:spTree>
    <p:extLst>
      <p:ext uri="{BB962C8B-B14F-4D97-AF65-F5344CB8AC3E}">
        <p14:creationId xmlns:p14="http://schemas.microsoft.com/office/powerpoint/2010/main" val="80962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9FC8C6-46A8-4E5C-B2CB-1B7F13AC3D0F}" type="slidenum">
              <a:rPr lang="en-GB" smtClean="0"/>
              <a:t>5</a:t>
            </a:fld>
            <a:endParaRPr lang="en-GB"/>
          </a:p>
        </p:txBody>
      </p:sp>
    </p:spTree>
    <p:extLst>
      <p:ext uri="{BB962C8B-B14F-4D97-AF65-F5344CB8AC3E}">
        <p14:creationId xmlns:p14="http://schemas.microsoft.com/office/powerpoint/2010/main" val="1890341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9FC8C6-46A8-4E5C-B2CB-1B7F13AC3D0F}" type="slidenum">
              <a:rPr lang="en-GB" smtClean="0"/>
              <a:t>6</a:t>
            </a:fld>
            <a:endParaRPr lang="en-GB"/>
          </a:p>
        </p:txBody>
      </p:sp>
    </p:spTree>
    <p:extLst>
      <p:ext uri="{BB962C8B-B14F-4D97-AF65-F5344CB8AC3E}">
        <p14:creationId xmlns:p14="http://schemas.microsoft.com/office/powerpoint/2010/main" val="2942898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9FC8C6-46A8-4E5C-B2CB-1B7F13AC3D0F}" type="slidenum">
              <a:rPr lang="en-GB" smtClean="0"/>
              <a:t>7</a:t>
            </a:fld>
            <a:endParaRPr lang="en-GB"/>
          </a:p>
        </p:txBody>
      </p:sp>
    </p:spTree>
    <p:extLst>
      <p:ext uri="{BB962C8B-B14F-4D97-AF65-F5344CB8AC3E}">
        <p14:creationId xmlns:p14="http://schemas.microsoft.com/office/powerpoint/2010/main" val="2331668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3296-042A-43F3-A7E2-0D713B50F9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E753857-587A-4B73-A86C-E785A081A5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B79A71-9219-464F-90F5-D33A90430506}"/>
              </a:ext>
            </a:extLst>
          </p:cNvPr>
          <p:cNvSpPr>
            <a:spLocks noGrp="1"/>
          </p:cNvSpPr>
          <p:nvPr>
            <p:ph type="dt" sz="half" idx="10"/>
          </p:nvPr>
        </p:nvSpPr>
        <p:spPr/>
        <p:txBody>
          <a:bodyPr/>
          <a:lstStyle/>
          <a:p>
            <a:fld id="{8065AA1A-50AF-4F43-8C7B-D378557D71ED}" type="datetimeFigureOut">
              <a:rPr lang="en-GB" smtClean="0"/>
              <a:t>17/09/2019</a:t>
            </a:fld>
            <a:endParaRPr lang="en-GB"/>
          </a:p>
        </p:txBody>
      </p:sp>
      <p:sp>
        <p:nvSpPr>
          <p:cNvPr id="5" name="Footer Placeholder 4">
            <a:extLst>
              <a:ext uri="{FF2B5EF4-FFF2-40B4-BE49-F238E27FC236}">
                <a16:creationId xmlns:a16="http://schemas.microsoft.com/office/drawing/2014/main" id="{A162371A-93C6-458C-8816-85A4F3BB38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FC3A9C-9187-4804-AC11-1575CC52A545}"/>
              </a:ext>
            </a:extLst>
          </p:cNvPr>
          <p:cNvSpPr>
            <a:spLocks noGrp="1"/>
          </p:cNvSpPr>
          <p:nvPr>
            <p:ph type="sldNum" sz="quarter" idx="12"/>
          </p:nvPr>
        </p:nvSpPr>
        <p:spPr/>
        <p:txBody>
          <a:bodyPr/>
          <a:lstStyle/>
          <a:p>
            <a:fld id="{035E96B1-DE65-47D5-9801-BE6396CA7BAF}" type="slidenum">
              <a:rPr lang="en-GB" smtClean="0"/>
              <a:t>‹#›</a:t>
            </a:fld>
            <a:endParaRPr lang="en-GB"/>
          </a:p>
        </p:txBody>
      </p:sp>
    </p:spTree>
    <p:extLst>
      <p:ext uri="{BB962C8B-B14F-4D97-AF65-F5344CB8AC3E}">
        <p14:creationId xmlns:p14="http://schemas.microsoft.com/office/powerpoint/2010/main" val="2367067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6F425-BCA9-4887-B399-852EAD37C24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76EEA2-0D9D-4707-9506-82134D1313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4FDD0E-5344-4A48-87E5-3F52D839B841}"/>
              </a:ext>
            </a:extLst>
          </p:cNvPr>
          <p:cNvSpPr>
            <a:spLocks noGrp="1"/>
          </p:cNvSpPr>
          <p:nvPr>
            <p:ph type="dt" sz="half" idx="10"/>
          </p:nvPr>
        </p:nvSpPr>
        <p:spPr/>
        <p:txBody>
          <a:bodyPr/>
          <a:lstStyle/>
          <a:p>
            <a:fld id="{8065AA1A-50AF-4F43-8C7B-D378557D71ED}" type="datetimeFigureOut">
              <a:rPr lang="en-GB" smtClean="0"/>
              <a:t>17/09/2019</a:t>
            </a:fld>
            <a:endParaRPr lang="en-GB"/>
          </a:p>
        </p:txBody>
      </p:sp>
      <p:sp>
        <p:nvSpPr>
          <p:cNvPr id="5" name="Footer Placeholder 4">
            <a:extLst>
              <a:ext uri="{FF2B5EF4-FFF2-40B4-BE49-F238E27FC236}">
                <a16:creationId xmlns:a16="http://schemas.microsoft.com/office/drawing/2014/main" id="{269D92F8-229F-469D-A42B-8B6C744050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B6FDA2-FCBE-49EC-AC78-1EDFA4E0310E}"/>
              </a:ext>
            </a:extLst>
          </p:cNvPr>
          <p:cNvSpPr>
            <a:spLocks noGrp="1"/>
          </p:cNvSpPr>
          <p:nvPr>
            <p:ph type="sldNum" sz="quarter" idx="12"/>
          </p:nvPr>
        </p:nvSpPr>
        <p:spPr/>
        <p:txBody>
          <a:bodyPr/>
          <a:lstStyle/>
          <a:p>
            <a:fld id="{035E96B1-DE65-47D5-9801-BE6396CA7BAF}" type="slidenum">
              <a:rPr lang="en-GB" smtClean="0"/>
              <a:t>‹#›</a:t>
            </a:fld>
            <a:endParaRPr lang="en-GB"/>
          </a:p>
        </p:txBody>
      </p:sp>
    </p:spTree>
    <p:extLst>
      <p:ext uri="{BB962C8B-B14F-4D97-AF65-F5344CB8AC3E}">
        <p14:creationId xmlns:p14="http://schemas.microsoft.com/office/powerpoint/2010/main" val="1942142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4E8E52-CE2C-4BD7-8101-6E3F132498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4FAB0A-D6A9-4024-87F1-DD22D9778D3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F77BE2-B68B-43EC-ABCC-B2B72637AFE1}"/>
              </a:ext>
            </a:extLst>
          </p:cNvPr>
          <p:cNvSpPr>
            <a:spLocks noGrp="1"/>
          </p:cNvSpPr>
          <p:nvPr>
            <p:ph type="dt" sz="half" idx="10"/>
          </p:nvPr>
        </p:nvSpPr>
        <p:spPr/>
        <p:txBody>
          <a:bodyPr/>
          <a:lstStyle/>
          <a:p>
            <a:fld id="{8065AA1A-50AF-4F43-8C7B-D378557D71ED}" type="datetimeFigureOut">
              <a:rPr lang="en-GB" smtClean="0"/>
              <a:t>17/09/2019</a:t>
            </a:fld>
            <a:endParaRPr lang="en-GB"/>
          </a:p>
        </p:txBody>
      </p:sp>
      <p:sp>
        <p:nvSpPr>
          <p:cNvPr id="5" name="Footer Placeholder 4">
            <a:extLst>
              <a:ext uri="{FF2B5EF4-FFF2-40B4-BE49-F238E27FC236}">
                <a16:creationId xmlns:a16="http://schemas.microsoft.com/office/drawing/2014/main" id="{40852015-DAF2-48DE-9BD1-B334B7B5A5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617CBC-280D-40D0-9482-093DA9A00431}"/>
              </a:ext>
            </a:extLst>
          </p:cNvPr>
          <p:cNvSpPr>
            <a:spLocks noGrp="1"/>
          </p:cNvSpPr>
          <p:nvPr>
            <p:ph type="sldNum" sz="quarter" idx="12"/>
          </p:nvPr>
        </p:nvSpPr>
        <p:spPr/>
        <p:txBody>
          <a:bodyPr/>
          <a:lstStyle/>
          <a:p>
            <a:fld id="{035E96B1-DE65-47D5-9801-BE6396CA7BAF}" type="slidenum">
              <a:rPr lang="en-GB" smtClean="0"/>
              <a:t>‹#›</a:t>
            </a:fld>
            <a:endParaRPr lang="en-GB"/>
          </a:p>
        </p:txBody>
      </p:sp>
    </p:spTree>
    <p:extLst>
      <p:ext uri="{BB962C8B-B14F-4D97-AF65-F5344CB8AC3E}">
        <p14:creationId xmlns:p14="http://schemas.microsoft.com/office/powerpoint/2010/main" val="3435451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D087E-857C-44BF-B357-97889A2A69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141864-2DCB-4841-9DAE-18AE6D1287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81E5B9-CD95-4670-82CB-0613A5CFF6D6}"/>
              </a:ext>
            </a:extLst>
          </p:cNvPr>
          <p:cNvSpPr>
            <a:spLocks noGrp="1"/>
          </p:cNvSpPr>
          <p:nvPr>
            <p:ph type="dt" sz="half" idx="10"/>
          </p:nvPr>
        </p:nvSpPr>
        <p:spPr/>
        <p:txBody>
          <a:bodyPr/>
          <a:lstStyle/>
          <a:p>
            <a:fld id="{8065AA1A-50AF-4F43-8C7B-D378557D71ED}" type="datetimeFigureOut">
              <a:rPr lang="en-GB" smtClean="0"/>
              <a:t>17/09/2019</a:t>
            </a:fld>
            <a:endParaRPr lang="en-GB"/>
          </a:p>
        </p:txBody>
      </p:sp>
      <p:sp>
        <p:nvSpPr>
          <p:cNvPr id="5" name="Footer Placeholder 4">
            <a:extLst>
              <a:ext uri="{FF2B5EF4-FFF2-40B4-BE49-F238E27FC236}">
                <a16:creationId xmlns:a16="http://schemas.microsoft.com/office/drawing/2014/main" id="{52419621-F566-439F-8FE7-B281159D30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7C0784-12DB-489A-AB1F-BF45AC0F96B5}"/>
              </a:ext>
            </a:extLst>
          </p:cNvPr>
          <p:cNvSpPr>
            <a:spLocks noGrp="1"/>
          </p:cNvSpPr>
          <p:nvPr>
            <p:ph type="sldNum" sz="quarter" idx="12"/>
          </p:nvPr>
        </p:nvSpPr>
        <p:spPr/>
        <p:txBody>
          <a:bodyPr/>
          <a:lstStyle/>
          <a:p>
            <a:fld id="{035E96B1-DE65-47D5-9801-BE6396CA7BAF}" type="slidenum">
              <a:rPr lang="en-GB" smtClean="0"/>
              <a:t>‹#›</a:t>
            </a:fld>
            <a:endParaRPr lang="en-GB"/>
          </a:p>
        </p:txBody>
      </p:sp>
    </p:spTree>
    <p:extLst>
      <p:ext uri="{BB962C8B-B14F-4D97-AF65-F5344CB8AC3E}">
        <p14:creationId xmlns:p14="http://schemas.microsoft.com/office/powerpoint/2010/main" val="1749289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AFB47-DAA0-4DCB-9836-75D922A5AB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21CF815-2343-44D1-81BD-F9F2B47199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FEE99D-6038-47DB-91E2-D906090CF046}"/>
              </a:ext>
            </a:extLst>
          </p:cNvPr>
          <p:cNvSpPr>
            <a:spLocks noGrp="1"/>
          </p:cNvSpPr>
          <p:nvPr>
            <p:ph type="dt" sz="half" idx="10"/>
          </p:nvPr>
        </p:nvSpPr>
        <p:spPr/>
        <p:txBody>
          <a:bodyPr/>
          <a:lstStyle/>
          <a:p>
            <a:fld id="{8065AA1A-50AF-4F43-8C7B-D378557D71ED}" type="datetimeFigureOut">
              <a:rPr lang="en-GB" smtClean="0"/>
              <a:t>17/09/2019</a:t>
            </a:fld>
            <a:endParaRPr lang="en-GB"/>
          </a:p>
        </p:txBody>
      </p:sp>
      <p:sp>
        <p:nvSpPr>
          <p:cNvPr id="5" name="Footer Placeholder 4">
            <a:extLst>
              <a:ext uri="{FF2B5EF4-FFF2-40B4-BE49-F238E27FC236}">
                <a16:creationId xmlns:a16="http://schemas.microsoft.com/office/drawing/2014/main" id="{44C6127D-7CC3-470A-B9B4-34A53AE7E0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0B5194-C17D-4752-A80A-6FBCEEA869DB}"/>
              </a:ext>
            </a:extLst>
          </p:cNvPr>
          <p:cNvSpPr>
            <a:spLocks noGrp="1"/>
          </p:cNvSpPr>
          <p:nvPr>
            <p:ph type="sldNum" sz="quarter" idx="12"/>
          </p:nvPr>
        </p:nvSpPr>
        <p:spPr/>
        <p:txBody>
          <a:bodyPr/>
          <a:lstStyle/>
          <a:p>
            <a:fld id="{035E96B1-DE65-47D5-9801-BE6396CA7BAF}" type="slidenum">
              <a:rPr lang="en-GB" smtClean="0"/>
              <a:t>‹#›</a:t>
            </a:fld>
            <a:endParaRPr lang="en-GB"/>
          </a:p>
        </p:txBody>
      </p:sp>
    </p:spTree>
    <p:extLst>
      <p:ext uri="{BB962C8B-B14F-4D97-AF65-F5344CB8AC3E}">
        <p14:creationId xmlns:p14="http://schemas.microsoft.com/office/powerpoint/2010/main" val="2440003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D9EEC-B631-457E-ACEA-13422F7FB4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90B596-82BF-4554-B9B9-2CD8A796C25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90FB59D-1613-4898-A678-4A3CF03D4EA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3DDD74-D385-4313-9AA7-6C6C449428C7}"/>
              </a:ext>
            </a:extLst>
          </p:cNvPr>
          <p:cNvSpPr>
            <a:spLocks noGrp="1"/>
          </p:cNvSpPr>
          <p:nvPr>
            <p:ph type="dt" sz="half" idx="10"/>
          </p:nvPr>
        </p:nvSpPr>
        <p:spPr/>
        <p:txBody>
          <a:bodyPr/>
          <a:lstStyle/>
          <a:p>
            <a:fld id="{8065AA1A-50AF-4F43-8C7B-D378557D71ED}" type="datetimeFigureOut">
              <a:rPr lang="en-GB" smtClean="0"/>
              <a:t>17/09/2019</a:t>
            </a:fld>
            <a:endParaRPr lang="en-GB"/>
          </a:p>
        </p:txBody>
      </p:sp>
      <p:sp>
        <p:nvSpPr>
          <p:cNvPr id="6" name="Footer Placeholder 5">
            <a:extLst>
              <a:ext uri="{FF2B5EF4-FFF2-40B4-BE49-F238E27FC236}">
                <a16:creationId xmlns:a16="http://schemas.microsoft.com/office/drawing/2014/main" id="{9EC54241-A8C7-49BE-A81F-6C1EAAABE3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7B6A57-D7C1-45EE-86D7-E6BC7B5DF968}"/>
              </a:ext>
            </a:extLst>
          </p:cNvPr>
          <p:cNvSpPr>
            <a:spLocks noGrp="1"/>
          </p:cNvSpPr>
          <p:nvPr>
            <p:ph type="sldNum" sz="quarter" idx="12"/>
          </p:nvPr>
        </p:nvSpPr>
        <p:spPr/>
        <p:txBody>
          <a:bodyPr/>
          <a:lstStyle/>
          <a:p>
            <a:fld id="{035E96B1-DE65-47D5-9801-BE6396CA7BAF}" type="slidenum">
              <a:rPr lang="en-GB" smtClean="0"/>
              <a:t>‹#›</a:t>
            </a:fld>
            <a:endParaRPr lang="en-GB"/>
          </a:p>
        </p:txBody>
      </p:sp>
    </p:spTree>
    <p:extLst>
      <p:ext uri="{BB962C8B-B14F-4D97-AF65-F5344CB8AC3E}">
        <p14:creationId xmlns:p14="http://schemas.microsoft.com/office/powerpoint/2010/main" val="1955467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ACF9E-0AAB-4C2B-B5C6-3CF07C659EC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9C6AE0-F465-4167-8555-84E2B2EABC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529B7D-D411-487B-B876-A05AD51607E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8822F50-C184-475C-A568-A601747C36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7C71B47-5FEF-407F-8486-BA7F26971AF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2905F7E-D413-467D-8BE0-E309FD189C9E}"/>
              </a:ext>
            </a:extLst>
          </p:cNvPr>
          <p:cNvSpPr>
            <a:spLocks noGrp="1"/>
          </p:cNvSpPr>
          <p:nvPr>
            <p:ph type="dt" sz="half" idx="10"/>
          </p:nvPr>
        </p:nvSpPr>
        <p:spPr/>
        <p:txBody>
          <a:bodyPr/>
          <a:lstStyle/>
          <a:p>
            <a:fld id="{8065AA1A-50AF-4F43-8C7B-D378557D71ED}" type="datetimeFigureOut">
              <a:rPr lang="en-GB" smtClean="0"/>
              <a:t>17/09/2019</a:t>
            </a:fld>
            <a:endParaRPr lang="en-GB"/>
          </a:p>
        </p:txBody>
      </p:sp>
      <p:sp>
        <p:nvSpPr>
          <p:cNvPr id="8" name="Footer Placeholder 7">
            <a:extLst>
              <a:ext uri="{FF2B5EF4-FFF2-40B4-BE49-F238E27FC236}">
                <a16:creationId xmlns:a16="http://schemas.microsoft.com/office/drawing/2014/main" id="{79DB477C-2B84-4F86-AA87-4D217D755CD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404D7BC-9202-4B22-AAD7-9B4C216B3137}"/>
              </a:ext>
            </a:extLst>
          </p:cNvPr>
          <p:cNvSpPr>
            <a:spLocks noGrp="1"/>
          </p:cNvSpPr>
          <p:nvPr>
            <p:ph type="sldNum" sz="quarter" idx="12"/>
          </p:nvPr>
        </p:nvSpPr>
        <p:spPr/>
        <p:txBody>
          <a:bodyPr/>
          <a:lstStyle/>
          <a:p>
            <a:fld id="{035E96B1-DE65-47D5-9801-BE6396CA7BAF}" type="slidenum">
              <a:rPr lang="en-GB" smtClean="0"/>
              <a:t>‹#›</a:t>
            </a:fld>
            <a:endParaRPr lang="en-GB"/>
          </a:p>
        </p:txBody>
      </p:sp>
    </p:spTree>
    <p:extLst>
      <p:ext uri="{BB962C8B-B14F-4D97-AF65-F5344CB8AC3E}">
        <p14:creationId xmlns:p14="http://schemas.microsoft.com/office/powerpoint/2010/main" val="3016320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FAA0B-03E8-4312-94F4-C5EDAEF6E1C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9955F1D-D4D4-4D3B-B523-5157A25EB9A1}"/>
              </a:ext>
            </a:extLst>
          </p:cNvPr>
          <p:cNvSpPr>
            <a:spLocks noGrp="1"/>
          </p:cNvSpPr>
          <p:nvPr>
            <p:ph type="dt" sz="half" idx="10"/>
          </p:nvPr>
        </p:nvSpPr>
        <p:spPr/>
        <p:txBody>
          <a:bodyPr/>
          <a:lstStyle/>
          <a:p>
            <a:fld id="{8065AA1A-50AF-4F43-8C7B-D378557D71ED}" type="datetimeFigureOut">
              <a:rPr lang="en-GB" smtClean="0"/>
              <a:t>17/09/2019</a:t>
            </a:fld>
            <a:endParaRPr lang="en-GB"/>
          </a:p>
        </p:txBody>
      </p:sp>
      <p:sp>
        <p:nvSpPr>
          <p:cNvPr id="4" name="Footer Placeholder 3">
            <a:extLst>
              <a:ext uri="{FF2B5EF4-FFF2-40B4-BE49-F238E27FC236}">
                <a16:creationId xmlns:a16="http://schemas.microsoft.com/office/drawing/2014/main" id="{F18A8018-CE58-4094-8FC1-CC48C044A1F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F667F44-E6F4-496E-B64C-A5AC34D89D98}"/>
              </a:ext>
            </a:extLst>
          </p:cNvPr>
          <p:cNvSpPr>
            <a:spLocks noGrp="1"/>
          </p:cNvSpPr>
          <p:nvPr>
            <p:ph type="sldNum" sz="quarter" idx="12"/>
          </p:nvPr>
        </p:nvSpPr>
        <p:spPr/>
        <p:txBody>
          <a:bodyPr/>
          <a:lstStyle/>
          <a:p>
            <a:fld id="{035E96B1-DE65-47D5-9801-BE6396CA7BAF}" type="slidenum">
              <a:rPr lang="en-GB" smtClean="0"/>
              <a:t>‹#›</a:t>
            </a:fld>
            <a:endParaRPr lang="en-GB"/>
          </a:p>
        </p:txBody>
      </p:sp>
    </p:spTree>
    <p:extLst>
      <p:ext uri="{BB962C8B-B14F-4D97-AF65-F5344CB8AC3E}">
        <p14:creationId xmlns:p14="http://schemas.microsoft.com/office/powerpoint/2010/main" val="1094263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174772-76B2-472B-A794-267897113904}"/>
              </a:ext>
            </a:extLst>
          </p:cNvPr>
          <p:cNvSpPr>
            <a:spLocks noGrp="1"/>
          </p:cNvSpPr>
          <p:nvPr>
            <p:ph type="dt" sz="half" idx="10"/>
          </p:nvPr>
        </p:nvSpPr>
        <p:spPr/>
        <p:txBody>
          <a:bodyPr/>
          <a:lstStyle/>
          <a:p>
            <a:fld id="{8065AA1A-50AF-4F43-8C7B-D378557D71ED}" type="datetimeFigureOut">
              <a:rPr lang="en-GB" smtClean="0"/>
              <a:t>17/09/2019</a:t>
            </a:fld>
            <a:endParaRPr lang="en-GB"/>
          </a:p>
        </p:txBody>
      </p:sp>
      <p:sp>
        <p:nvSpPr>
          <p:cNvPr id="3" name="Footer Placeholder 2">
            <a:extLst>
              <a:ext uri="{FF2B5EF4-FFF2-40B4-BE49-F238E27FC236}">
                <a16:creationId xmlns:a16="http://schemas.microsoft.com/office/drawing/2014/main" id="{B3902033-4FD2-4472-ACBA-5EB179A9E8C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75AD191-C58E-4EB7-8BAC-BB13E3605756}"/>
              </a:ext>
            </a:extLst>
          </p:cNvPr>
          <p:cNvSpPr>
            <a:spLocks noGrp="1"/>
          </p:cNvSpPr>
          <p:nvPr>
            <p:ph type="sldNum" sz="quarter" idx="12"/>
          </p:nvPr>
        </p:nvSpPr>
        <p:spPr/>
        <p:txBody>
          <a:bodyPr/>
          <a:lstStyle/>
          <a:p>
            <a:fld id="{035E96B1-DE65-47D5-9801-BE6396CA7BAF}" type="slidenum">
              <a:rPr lang="en-GB" smtClean="0"/>
              <a:t>‹#›</a:t>
            </a:fld>
            <a:endParaRPr lang="en-GB"/>
          </a:p>
        </p:txBody>
      </p:sp>
    </p:spTree>
    <p:extLst>
      <p:ext uri="{BB962C8B-B14F-4D97-AF65-F5344CB8AC3E}">
        <p14:creationId xmlns:p14="http://schemas.microsoft.com/office/powerpoint/2010/main" val="140365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BE959-E0A0-4C85-B599-ED92FEF7CF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D300D51-3BB2-4756-A88B-840418195C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38697A-0341-4F72-A8E5-246144227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9FC5F4-A38E-4D34-85BC-53AAE3047285}"/>
              </a:ext>
            </a:extLst>
          </p:cNvPr>
          <p:cNvSpPr>
            <a:spLocks noGrp="1"/>
          </p:cNvSpPr>
          <p:nvPr>
            <p:ph type="dt" sz="half" idx="10"/>
          </p:nvPr>
        </p:nvSpPr>
        <p:spPr/>
        <p:txBody>
          <a:bodyPr/>
          <a:lstStyle/>
          <a:p>
            <a:fld id="{8065AA1A-50AF-4F43-8C7B-D378557D71ED}" type="datetimeFigureOut">
              <a:rPr lang="en-GB" smtClean="0"/>
              <a:t>17/09/2019</a:t>
            </a:fld>
            <a:endParaRPr lang="en-GB"/>
          </a:p>
        </p:txBody>
      </p:sp>
      <p:sp>
        <p:nvSpPr>
          <p:cNvPr id="6" name="Footer Placeholder 5">
            <a:extLst>
              <a:ext uri="{FF2B5EF4-FFF2-40B4-BE49-F238E27FC236}">
                <a16:creationId xmlns:a16="http://schemas.microsoft.com/office/drawing/2014/main" id="{05338041-015B-4764-90C8-40267BC4D6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505C43-D90B-4E2B-9D37-173FD2BAA07C}"/>
              </a:ext>
            </a:extLst>
          </p:cNvPr>
          <p:cNvSpPr>
            <a:spLocks noGrp="1"/>
          </p:cNvSpPr>
          <p:nvPr>
            <p:ph type="sldNum" sz="quarter" idx="12"/>
          </p:nvPr>
        </p:nvSpPr>
        <p:spPr/>
        <p:txBody>
          <a:bodyPr/>
          <a:lstStyle/>
          <a:p>
            <a:fld id="{035E96B1-DE65-47D5-9801-BE6396CA7BAF}" type="slidenum">
              <a:rPr lang="en-GB" smtClean="0"/>
              <a:t>‹#›</a:t>
            </a:fld>
            <a:endParaRPr lang="en-GB"/>
          </a:p>
        </p:txBody>
      </p:sp>
    </p:spTree>
    <p:extLst>
      <p:ext uri="{BB962C8B-B14F-4D97-AF65-F5344CB8AC3E}">
        <p14:creationId xmlns:p14="http://schemas.microsoft.com/office/powerpoint/2010/main" val="3318810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D79B-0852-4ED0-813D-BB39CDE134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6C0F095-A519-42EF-9502-FA31D14B19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50C38A0-5DF1-4C4C-9672-187540F9B7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F4BFFA-CF8D-469B-BAF1-1C1BBEBF4278}"/>
              </a:ext>
            </a:extLst>
          </p:cNvPr>
          <p:cNvSpPr>
            <a:spLocks noGrp="1"/>
          </p:cNvSpPr>
          <p:nvPr>
            <p:ph type="dt" sz="half" idx="10"/>
          </p:nvPr>
        </p:nvSpPr>
        <p:spPr/>
        <p:txBody>
          <a:bodyPr/>
          <a:lstStyle/>
          <a:p>
            <a:fld id="{8065AA1A-50AF-4F43-8C7B-D378557D71ED}" type="datetimeFigureOut">
              <a:rPr lang="en-GB" smtClean="0"/>
              <a:t>17/09/2019</a:t>
            </a:fld>
            <a:endParaRPr lang="en-GB"/>
          </a:p>
        </p:txBody>
      </p:sp>
      <p:sp>
        <p:nvSpPr>
          <p:cNvPr id="6" name="Footer Placeholder 5">
            <a:extLst>
              <a:ext uri="{FF2B5EF4-FFF2-40B4-BE49-F238E27FC236}">
                <a16:creationId xmlns:a16="http://schemas.microsoft.com/office/drawing/2014/main" id="{BB7D98C5-D748-4FDA-ACF3-F577C41FAC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4239CB-AEEB-451E-9EB0-37484191813D}"/>
              </a:ext>
            </a:extLst>
          </p:cNvPr>
          <p:cNvSpPr>
            <a:spLocks noGrp="1"/>
          </p:cNvSpPr>
          <p:nvPr>
            <p:ph type="sldNum" sz="quarter" idx="12"/>
          </p:nvPr>
        </p:nvSpPr>
        <p:spPr/>
        <p:txBody>
          <a:bodyPr/>
          <a:lstStyle/>
          <a:p>
            <a:fld id="{035E96B1-DE65-47D5-9801-BE6396CA7BAF}" type="slidenum">
              <a:rPr lang="en-GB" smtClean="0"/>
              <a:t>‹#›</a:t>
            </a:fld>
            <a:endParaRPr lang="en-GB"/>
          </a:p>
        </p:txBody>
      </p:sp>
    </p:spTree>
    <p:extLst>
      <p:ext uri="{BB962C8B-B14F-4D97-AF65-F5344CB8AC3E}">
        <p14:creationId xmlns:p14="http://schemas.microsoft.com/office/powerpoint/2010/main" val="128153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59583F-C41B-43E3-8AF8-D351FC34CF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3A7065-9493-472A-99B1-9572607FD3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77C535-5AD1-48BB-AA62-97FD70578E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65AA1A-50AF-4F43-8C7B-D378557D71ED}" type="datetimeFigureOut">
              <a:rPr lang="en-GB" smtClean="0"/>
              <a:t>17/09/2019</a:t>
            </a:fld>
            <a:endParaRPr lang="en-GB"/>
          </a:p>
        </p:txBody>
      </p:sp>
      <p:sp>
        <p:nvSpPr>
          <p:cNvPr id="5" name="Footer Placeholder 4">
            <a:extLst>
              <a:ext uri="{FF2B5EF4-FFF2-40B4-BE49-F238E27FC236}">
                <a16:creationId xmlns:a16="http://schemas.microsoft.com/office/drawing/2014/main" id="{BCB2F871-8FF4-48E0-8ADD-C789CF43B1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F8473EC-82CB-4AF0-BC54-C5A86CB4D7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5E96B1-DE65-47D5-9801-BE6396CA7BAF}" type="slidenum">
              <a:rPr lang="en-GB" smtClean="0"/>
              <a:t>‹#›</a:t>
            </a:fld>
            <a:endParaRPr lang="en-GB"/>
          </a:p>
        </p:txBody>
      </p:sp>
    </p:spTree>
    <p:extLst>
      <p:ext uri="{BB962C8B-B14F-4D97-AF65-F5344CB8AC3E}">
        <p14:creationId xmlns:p14="http://schemas.microsoft.com/office/powerpoint/2010/main" val="3129104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154595-3C84-874D-B81D-39CD99B9F7C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ormAutofit fontScale="90000"/>
          </a:bodyPr>
          <a:lstStyle/>
          <a:p>
            <a:r>
              <a:rPr lang="en-GB">
                <a:solidFill>
                  <a:schemeClr val="bg1"/>
                </a:solidFill>
              </a:rPr>
              <a:t>End Point Assessments: A Training Providers Perspective</a:t>
            </a:r>
            <a:endParaRPr lang="en-GB" dirty="0">
              <a:solidFill>
                <a:schemeClr val="bg1"/>
              </a:solidFill>
            </a:endParaRPr>
          </a:p>
        </p:txBody>
      </p:sp>
      <p:sp>
        <p:nvSpPr>
          <p:cNvPr id="3" name="Subtitle 2"/>
          <p:cNvSpPr>
            <a:spLocks noGrp="1"/>
          </p:cNvSpPr>
          <p:nvPr>
            <p:ph type="subTitle" idx="1"/>
          </p:nvPr>
        </p:nvSpPr>
        <p:spPr>
          <a:xfrm>
            <a:off x="1524000" y="3602038"/>
            <a:ext cx="9144000" cy="1655762"/>
          </a:xfrm>
        </p:spPr>
        <p:txBody>
          <a:bodyPr/>
          <a:lstStyle/>
          <a:p>
            <a:r>
              <a:rPr lang="en-GB">
                <a:solidFill>
                  <a:schemeClr val="bg1"/>
                </a:solidFill>
              </a:rPr>
              <a:t>Emma Innesbeer </a:t>
            </a:r>
          </a:p>
          <a:p>
            <a:r>
              <a:rPr lang="en-GB">
                <a:solidFill>
                  <a:schemeClr val="bg1"/>
                </a:solidFill>
              </a:rPr>
              <a:t>Head of Apprenticeships and Workplace Learning: Construction &amp; Engineering </a:t>
            </a:r>
            <a:endParaRPr lang="en-GB" dirty="0">
              <a:solidFill>
                <a:schemeClr val="bg1"/>
              </a:solidFill>
            </a:endParaRPr>
          </a:p>
        </p:txBody>
      </p:sp>
      <p:pic>
        <p:nvPicPr>
          <p:cNvPr id="6" name="Picture 5">
            <a:extLst>
              <a:ext uri="{FF2B5EF4-FFF2-40B4-BE49-F238E27FC236}">
                <a16:creationId xmlns:a16="http://schemas.microsoft.com/office/drawing/2014/main" id="{057CAC5F-E9C1-6340-BAE1-E359EE5A32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9798" y="540853"/>
            <a:ext cx="2472403" cy="978870"/>
          </a:xfrm>
          <a:prstGeom prst="rect">
            <a:avLst/>
          </a:prstGeom>
        </p:spPr>
      </p:pic>
    </p:spTree>
    <p:extLst>
      <p:ext uri="{BB962C8B-B14F-4D97-AF65-F5344CB8AC3E}">
        <p14:creationId xmlns:p14="http://schemas.microsoft.com/office/powerpoint/2010/main" val="3391092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5D4A7A-564F-7E4D-BA87-A82CFD9F26EA}"/>
              </a:ext>
            </a:extLst>
          </p:cNvPr>
          <p:cNvPicPr>
            <a:picLocks noChangeAspect="1"/>
          </p:cNvPicPr>
          <p:nvPr/>
        </p:nvPicPr>
        <p:blipFill>
          <a:blip r:embed="rId3"/>
          <a:stretch>
            <a:fillRect/>
          </a:stretch>
        </p:blipFill>
        <p:spPr>
          <a:xfrm>
            <a:off x="0" y="-100208"/>
            <a:ext cx="12192000" cy="6858000"/>
          </a:xfrm>
          <a:prstGeom prst="rect">
            <a:avLst/>
          </a:prstGeom>
        </p:spPr>
      </p:pic>
      <p:sp>
        <p:nvSpPr>
          <p:cNvPr id="2" name="Title 1"/>
          <p:cNvSpPr>
            <a:spLocks noGrp="1"/>
          </p:cNvSpPr>
          <p:nvPr>
            <p:ph type="title"/>
          </p:nvPr>
        </p:nvSpPr>
        <p:spPr/>
        <p:txBody>
          <a:bodyPr/>
          <a:lstStyle/>
          <a:p>
            <a:r>
              <a:rPr lang="en-GB" dirty="0">
                <a:solidFill>
                  <a:schemeClr val="bg1"/>
                </a:solidFill>
              </a:rPr>
              <a:t>What is End-point Assessment (EPA)</a:t>
            </a:r>
          </a:p>
        </p:txBody>
      </p:sp>
      <p:sp>
        <p:nvSpPr>
          <p:cNvPr id="5" name="Content Placeholder 4"/>
          <p:cNvSpPr>
            <a:spLocks noGrp="1"/>
          </p:cNvSpPr>
          <p:nvPr>
            <p:ph sz="half" idx="1"/>
          </p:nvPr>
        </p:nvSpPr>
        <p:spPr>
          <a:xfrm>
            <a:off x="838199" y="1825625"/>
            <a:ext cx="7679499" cy="4351338"/>
          </a:xfrm>
        </p:spPr>
        <p:txBody>
          <a:bodyPr>
            <a:normAutofit lnSpcReduction="10000"/>
          </a:bodyPr>
          <a:lstStyle/>
          <a:p>
            <a:r>
              <a:rPr lang="en-GB" dirty="0">
                <a:solidFill>
                  <a:schemeClr val="bg1"/>
                </a:solidFill>
              </a:rPr>
              <a:t>Assessment plans are designed by employer groups (Trailblazers) for their industry</a:t>
            </a:r>
          </a:p>
          <a:p>
            <a:r>
              <a:rPr lang="en-GB" dirty="0">
                <a:solidFill>
                  <a:schemeClr val="bg1"/>
                </a:solidFill>
              </a:rPr>
              <a:t>Delivered by a Registered Apprentice Assessment Organisation (RAAO)</a:t>
            </a:r>
          </a:p>
          <a:p>
            <a:r>
              <a:rPr lang="en-GB" dirty="0">
                <a:solidFill>
                  <a:schemeClr val="bg1"/>
                </a:solidFill>
              </a:rPr>
              <a:t>Assessment starts following a ‘gateway’ process to ensure learner readiness</a:t>
            </a:r>
          </a:p>
          <a:p>
            <a:r>
              <a:rPr lang="en-GB" dirty="0">
                <a:solidFill>
                  <a:schemeClr val="bg1"/>
                </a:solidFill>
              </a:rPr>
              <a:t>Holistic – takes an overview of the apprentice’s performance at the end of the training period </a:t>
            </a:r>
          </a:p>
          <a:p>
            <a:r>
              <a:rPr lang="en-GB" dirty="0">
                <a:solidFill>
                  <a:schemeClr val="bg1"/>
                </a:solidFill>
              </a:rPr>
              <a:t>Assessment methods vary by standard</a:t>
            </a:r>
          </a:p>
          <a:p>
            <a:r>
              <a:rPr lang="en-GB" dirty="0">
                <a:solidFill>
                  <a:schemeClr val="bg1"/>
                </a:solidFill>
              </a:rPr>
              <a:t>Results are graded</a:t>
            </a:r>
          </a:p>
        </p:txBody>
      </p:sp>
      <p:sp>
        <p:nvSpPr>
          <p:cNvPr id="8" name="Content Placeholder 7">
            <a:extLst>
              <a:ext uri="{FF2B5EF4-FFF2-40B4-BE49-F238E27FC236}">
                <a16:creationId xmlns:a16="http://schemas.microsoft.com/office/drawing/2014/main" id="{7E740B61-CABD-4642-9CDE-F7CCE8195E8F}"/>
              </a:ext>
            </a:extLst>
          </p:cNvPr>
          <p:cNvSpPr>
            <a:spLocks noGrp="1"/>
          </p:cNvSpPr>
          <p:nvPr>
            <p:ph sz="half" idx="2"/>
          </p:nvPr>
        </p:nvSpPr>
        <p:spPr>
          <a:xfrm>
            <a:off x="8622052" y="1825625"/>
            <a:ext cx="2731748" cy="4351338"/>
          </a:xfrm>
        </p:spPr>
        <p:txBody>
          <a:bodyPr>
            <a:normAutofit lnSpcReduction="10000"/>
          </a:bodyPr>
          <a:lstStyle/>
          <a:p>
            <a:endParaRPr lang="en-GB" dirty="0"/>
          </a:p>
        </p:txBody>
      </p:sp>
      <p:pic>
        <p:nvPicPr>
          <p:cNvPr id="6" name="Picture 5">
            <a:extLst>
              <a:ext uri="{FF2B5EF4-FFF2-40B4-BE49-F238E27FC236}">
                <a16:creationId xmlns:a16="http://schemas.microsoft.com/office/drawing/2014/main" id="{AB9CB2FC-7BED-E742-83C5-1CDBE1FC26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4066" y="289852"/>
            <a:ext cx="1378834" cy="545906"/>
          </a:xfrm>
          <a:prstGeom prst="rect">
            <a:avLst/>
          </a:prstGeom>
        </p:spPr>
      </p:pic>
      <p:pic>
        <p:nvPicPr>
          <p:cNvPr id="7" name="Picture 6">
            <a:extLst>
              <a:ext uri="{FF2B5EF4-FFF2-40B4-BE49-F238E27FC236}">
                <a16:creationId xmlns:a16="http://schemas.microsoft.com/office/drawing/2014/main" id="{2D8CF416-D303-4CBD-864B-31C19D15D5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2052" y="1330691"/>
            <a:ext cx="3354917" cy="5032375"/>
          </a:xfrm>
          <a:prstGeom prst="rect">
            <a:avLst/>
          </a:prstGeom>
        </p:spPr>
      </p:pic>
    </p:spTree>
    <p:extLst>
      <p:ext uri="{BB962C8B-B14F-4D97-AF65-F5344CB8AC3E}">
        <p14:creationId xmlns:p14="http://schemas.microsoft.com/office/powerpoint/2010/main" val="3731278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54962A-2F44-2B41-AD42-C662D7F45FA9}"/>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dirty="0">
                <a:solidFill>
                  <a:schemeClr val="bg1"/>
                </a:solidFill>
              </a:rPr>
              <a:t>Context</a:t>
            </a:r>
          </a:p>
        </p:txBody>
      </p:sp>
      <p:sp>
        <p:nvSpPr>
          <p:cNvPr id="3" name="Content Placeholder 2"/>
          <p:cNvSpPr>
            <a:spLocks noGrp="1"/>
          </p:cNvSpPr>
          <p:nvPr>
            <p:ph idx="1"/>
          </p:nvPr>
        </p:nvSpPr>
        <p:spPr/>
        <p:txBody>
          <a:bodyPr>
            <a:normAutofit/>
          </a:bodyPr>
          <a:lstStyle/>
          <a:p>
            <a:r>
              <a:rPr lang="en-US" dirty="0">
                <a:solidFill>
                  <a:schemeClr val="bg1"/>
                </a:solidFill>
              </a:rPr>
              <a:t>The continued growth in the volume and type of apprenticeship standards, brings with it the continued growth in demand for End Point Assessment </a:t>
            </a:r>
            <a:r>
              <a:rPr lang="en-GB" dirty="0">
                <a:solidFill>
                  <a:schemeClr val="bg1"/>
                </a:solidFill>
              </a:rPr>
              <a:t>Organisations</a:t>
            </a:r>
            <a:r>
              <a:rPr lang="en-US" dirty="0">
                <a:solidFill>
                  <a:schemeClr val="bg1"/>
                </a:solidFill>
              </a:rPr>
              <a:t> (EPAOs).</a:t>
            </a:r>
          </a:p>
          <a:p>
            <a:r>
              <a:rPr lang="en-US" dirty="0">
                <a:solidFill>
                  <a:schemeClr val="bg1"/>
                </a:solidFill>
              </a:rPr>
              <a:t>Although it is positive to see that there are (as of August 2019) 246 EPAOs, over a 50% increase from the same point in time last year, and that the average number of EPAOs per standard is 4.</a:t>
            </a:r>
          </a:p>
          <a:p>
            <a:r>
              <a:rPr lang="en-US" dirty="0">
                <a:solidFill>
                  <a:schemeClr val="bg1"/>
                </a:solidFill>
              </a:rPr>
              <a:t>However, there remain some apprenticeships without an EPAO.</a:t>
            </a:r>
          </a:p>
          <a:p>
            <a:r>
              <a:rPr lang="en-US" dirty="0">
                <a:solidFill>
                  <a:schemeClr val="bg1"/>
                </a:solidFill>
              </a:rPr>
              <a:t>In August 2019 there were 159 Standards without an EPAO </a:t>
            </a:r>
          </a:p>
          <a:p>
            <a:r>
              <a:rPr lang="en-US" dirty="0">
                <a:solidFill>
                  <a:schemeClr val="bg1"/>
                </a:solidFill>
              </a:rPr>
              <a:t>Approximately 43% of which had apprentices on </a:t>
            </a:r>
            <a:r>
              <a:rPr lang="en-GB" dirty="0">
                <a:solidFill>
                  <a:schemeClr val="bg1"/>
                </a:solidFill>
              </a:rPr>
              <a:t>programme</a:t>
            </a:r>
            <a:r>
              <a:rPr lang="en-US" dirty="0">
                <a:solidFill>
                  <a:schemeClr val="bg1"/>
                </a:solidFill>
              </a:rPr>
              <a:t>.</a:t>
            </a:r>
          </a:p>
          <a:p>
            <a:endParaRPr lang="en-GB" dirty="0">
              <a:solidFill>
                <a:schemeClr val="bg1"/>
              </a:solidFill>
            </a:endParaRPr>
          </a:p>
        </p:txBody>
      </p:sp>
      <p:pic>
        <p:nvPicPr>
          <p:cNvPr id="5" name="Picture 4">
            <a:extLst>
              <a:ext uri="{FF2B5EF4-FFF2-40B4-BE49-F238E27FC236}">
                <a16:creationId xmlns:a16="http://schemas.microsoft.com/office/drawing/2014/main" id="{F151B4C5-D890-7948-B70F-017E764D74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4066" y="289852"/>
            <a:ext cx="1378834" cy="545906"/>
          </a:xfrm>
          <a:prstGeom prst="rect">
            <a:avLst/>
          </a:prstGeom>
        </p:spPr>
      </p:pic>
    </p:spTree>
    <p:extLst>
      <p:ext uri="{BB962C8B-B14F-4D97-AF65-F5344CB8AC3E}">
        <p14:creationId xmlns:p14="http://schemas.microsoft.com/office/powerpoint/2010/main" val="4290732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7D6776-9C2E-504C-8169-39EFE2EF3273}"/>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dirty="0">
                <a:solidFill>
                  <a:schemeClr val="bg1"/>
                </a:solidFill>
              </a:rPr>
              <a:t>Backward Glance at Lincoln College</a:t>
            </a:r>
          </a:p>
        </p:txBody>
      </p:sp>
      <p:sp>
        <p:nvSpPr>
          <p:cNvPr id="3" name="Content Placeholder 2"/>
          <p:cNvSpPr>
            <a:spLocks noGrp="1"/>
          </p:cNvSpPr>
          <p:nvPr>
            <p:ph sz="half" idx="1"/>
          </p:nvPr>
        </p:nvSpPr>
        <p:spPr/>
        <p:txBody>
          <a:bodyPr/>
          <a:lstStyle/>
          <a:p>
            <a:pPr marL="0" indent="0">
              <a:buNone/>
            </a:pPr>
            <a:r>
              <a:rPr lang="en-GB" dirty="0">
                <a:solidFill>
                  <a:schemeClr val="bg1"/>
                </a:solidFill>
              </a:rPr>
              <a:t>18/19</a:t>
            </a:r>
          </a:p>
          <a:p>
            <a:r>
              <a:rPr lang="en-GB" dirty="0">
                <a:solidFill>
                  <a:schemeClr val="bg1"/>
                </a:solidFill>
              </a:rPr>
              <a:t>Size of apprenticeship cohort: 924</a:t>
            </a:r>
          </a:p>
          <a:p>
            <a:r>
              <a:rPr lang="en-GB" dirty="0">
                <a:solidFill>
                  <a:schemeClr val="bg1"/>
                </a:solidFill>
              </a:rPr>
              <a:t>Number of Standards Delivered: 12</a:t>
            </a:r>
          </a:p>
          <a:p>
            <a:r>
              <a:rPr lang="en-GB" dirty="0">
                <a:solidFill>
                  <a:schemeClr val="bg1"/>
                </a:solidFill>
              </a:rPr>
              <a:t>Number of EPA been through: 3 </a:t>
            </a:r>
          </a:p>
          <a:p>
            <a:pPr lvl="1"/>
            <a:r>
              <a:rPr lang="en-GB" dirty="0">
                <a:solidFill>
                  <a:schemeClr val="bg1"/>
                </a:solidFill>
              </a:rPr>
              <a:t>Warehouse &amp; Storage</a:t>
            </a:r>
          </a:p>
          <a:p>
            <a:pPr lvl="1"/>
            <a:r>
              <a:rPr lang="en-GB" dirty="0">
                <a:solidFill>
                  <a:schemeClr val="bg1"/>
                </a:solidFill>
              </a:rPr>
              <a:t>Team Leader</a:t>
            </a:r>
          </a:p>
          <a:p>
            <a:pPr lvl="1"/>
            <a:r>
              <a:rPr lang="en-GB" dirty="0">
                <a:solidFill>
                  <a:schemeClr val="bg1"/>
                </a:solidFill>
              </a:rPr>
              <a:t>Hair</a:t>
            </a:r>
          </a:p>
        </p:txBody>
      </p:sp>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959217" y="3445709"/>
            <a:ext cx="4089108" cy="1111170"/>
          </a:xfr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5892" y="1933992"/>
            <a:ext cx="1740958" cy="1268412"/>
          </a:xfrm>
          <a:prstGeom prst="rect">
            <a:avLst/>
          </a:prstGeom>
        </p:spPr>
      </p:pic>
      <p:pic>
        <p:nvPicPr>
          <p:cNvPr id="8" name="Picture 7">
            <a:extLst>
              <a:ext uri="{FF2B5EF4-FFF2-40B4-BE49-F238E27FC236}">
                <a16:creationId xmlns:a16="http://schemas.microsoft.com/office/drawing/2014/main" id="{474FD78D-3ACE-024A-8470-FB0EE01650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4066" y="289852"/>
            <a:ext cx="1378834" cy="545906"/>
          </a:xfrm>
          <a:prstGeom prst="rect">
            <a:avLst/>
          </a:prstGeom>
        </p:spPr>
      </p:pic>
    </p:spTree>
    <p:extLst>
      <p:ext uri="{BB962C8B-B14F-4D97-AF65-F5344CB8AC3E}">
        <p14:creationId xmlns:p14="http://schemas.microsoft.com/office/powerpoint/2010/main" val="1663571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DF9416-95B4-3140-995C-56A950FAA156}"/>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dirty="0">
                <a:solidFill>
                  <a:schemeClr val="bg1"/>
                </a:solidFill>
              </a:rPr>
              <a:t>What is going well?</a:t>
            </a:r>
          </a:p>
        </p:txBody>
      </p:sp>
      <p:sp>
        <p:nvSpPr>
          <p:cNvPr id="3" name="Content Placeholder 2"/>
          <p:cNvSpPr>
            <a:spLocks noGrp="1"/>
          </p:cNvSpPr>
          <p:nvPr>
            <p:ph sz="half" idx="1"/>
          </p:nvPr>
        </p:nvSpPr>
        <p:spPr/>
        <p:txBody>
          <a:bodyPr/>
          <a:lstStyle/>
          <a:p>
            <a:r>
              <a:rPr lang="en-US" dirty="0">
                <a:solidFill>
                  <a:schemeClr val="bg1"/>
                </a:solidFill>
              </a:rPr>
              <a:t>Value of apprenticeships</a:t>
            </a:r>
            <a:endParaRPr lang="en-GB" dirty="0">
              <a:solidFill>
                <a:schemeClr val="bg1"/>
              </a:solidFill>
            </a:endParaRPr>
          </a:p>
          <a:p>
            <a:r>
              <a:rPr lang="en-GB" dirty="0">
                <a:solidFill>
                  <a:schemeClr val="bg1"/>
                </a:solidFill>
              </a:rPr>
              <a:t>Learners experience</a:t>
            </a:r>
          </a:p>
          <a:p>
            <a:r>
              <a:rPr lang="en-GB" dirty="0">
                <a:solidFill>
                  <a:schemeClr val="bg1"/>
                </a:solidFill>
              </a:rPr>
              <a:t>Value of assessments: ensuring real competences are measured and the leaners are fit for employment in their chosen field</a:t>
            </a:r>
          </a:p>
          <a:p>
            <a:pPr marL="0" indent="0">
              <a:buNone/>
            </a:pPr>
            <a:endParaRPr lang="en-GB" dirty="0">
              <a:solidFill>
                <a:schemeClr val="bg1"/>
              </a:solidFill>
            </a:endParaRPr>
          </a:p>
        </p:txBody>
      </p:sp>
      <p:pic>
        <p:nvPicPr>
          <p:cNvPr id="8" name="Content Placeholder 7">
            <a:extLst>
              <a:ext uri="{FF2B5EF4-FFF2-40B4-BE49-F238E27FC236}">
                <a16:creationId xmlns:a16="http://schemas.microsoft.com/office/drawing/2014/main" id="{4F54F81A-2BFF-46D6-ADD9-95E4FB9245E6}"/>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72200" y="2274094"/>
            <a:ext cx="5181600" cy="3454400"/>
          </a:xfrm>
        </p:spPr>
      </p:pic>
      <p:pic>
        <p:nvPicPr>
          <p:cNvPr id="5" name="Picture 4">
            <a:extLst>
              <a:ext uri="{FF2B5EF4-FFF2-40B4-BE49-F238E27FC236}">
                <a16:creationId xmlns:a16="http://schemas.microsoft.com/office/drawing/2014/main" id="{22D43B70-850A-1A4E-856B-A7B927896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4066" y="289852"/>
            <a:ext cx="1378834" cy="545906"/>
          </a:xfrm>
          <a:prstGeom prst="rect">
            <a:avLst/>
          </a:prstGeom>
        </p:spPr>
      </p:pic>
    </p:spTree>
    <p:extLst>
      <p:ext uri="{BB962C8B-B14F-4D97-AF65-F5344CB8AC3E}">
        <p14:creationId xmlns:p14="http://schemas.microsoft.com/office/powerpoint/2010/main" val="1456886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AED3C6-FD0D-2342-A688-2FE6AB319654}"/>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dirty="0">
                <a:solidFill>
                  <a:schemeClr val="bg1"/>
                </a:solidFill>
              </a:rPr>
              <a:t>What are the key issues</a:t>
            </a:r>
          </a:p>
        </p:txBody>
      </p:sp>
      <p:pic>
        <p:nvPicPr>
          <p:cNvPr id="8" name="Content Placeholder 7">
            <a:extLst>
              <a:ext uri="{FF2B5EF4-FFF2-40B4-BE49-F238E27FC236}">
                <a16:creationId xmlns:a16="http://schemas.microsoft.com/office/drawing/2014/main" id="{BCB64A30-6194-4BE2-B033-F83B9D6C1D18}"/>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838200" y="2277341"/>
            <a:ext cx="5181600" cy="3447906"/>
          </a:xfrm>
        </p:spPr>
      </p:pic>
      <p:sp>
        <p:nvSpPr>
          <p:cNvPr id="4" name="Content Placeholder 3"/>
          <p:cNvSpPr>
            <a:spLocks noGrp="1"/>
          </p:cNvSpPr>
          <p:nvPr>
            <p:ph sz="half" idx="2"/>
          </p:nvPr>
        </p:nvSpPr>
        <p:spPr/>
        <p:txBody>
          <a:bodyPr/>
          <a:lstStyle/>
          <a:p>
            <a:r>
              <a:rPr lang="en-GB" dirty="0">
                <a:solidFill>
                  <a:schemeClr val="bg1"/>
                </a:solidFill>
              </a:rPr>
              <a:t>Standard becomes ‘ready for delivery’</a:t>
            </a:r>
          </a:p>
          <a:p>
            <a:r>
              <a:rPr lang="en-GB" dirty="0">
                <a:solidFill>
                  <a:schemeClr val="bg1"/>
                </a:solidFill>
              </a:rPr>
              <a:t>Component ‘v’ non-component certification</a:t>
            </a:r>
          </a:p>
          <a:p>
            <a:r>
              <a:rPr lang="en-GB" dirty="0">
                <a:solidFill>
                  <a:schemeClr val="bg1"/>
                </a:solidFill>
              </a:rPr>
              <a:t>Difference</a:t>
            </a:r>
          </a:p>
          <a:p>
            <a:r>
              <a:rPr lang="en-GB" dirty="0">
                <a:solidFill>
                  <a:schemeClr val="bg1"/>
                </a:solidFill>
              </a:rPr>
              <a:t>Timing </a:t>
            </a:r>
          </a:p>
          <a:p>
            <a:r>
              <a:rPr lang="en-GB" dirty="0">
                <a:solidFill>
                  <a:schemeClr val="bg1"/>
                </a:solidFill>
              </a:rPr>
              <a:t>Understanding</a:t>
            </a:r>
          </a:p>
          <a:p>
            <a:r>
              <a:rPr lang="en-GB" dirty="0">
                <a:solidFill>
                  <a:schemeClr val="bg1"/>
                </a:solidFill>
              </a:rPr>
              <a:t>Staffing &amp; Resources Demand</a:t>
            </a:r>
          </a:p>
          <a:p>
            <a:endParaRPr lang="en-GB" dirty="0"/>
          </a:p>
        </p:txBody>
      </p:sp>
      <p:pic>
        <p:nvPicPr>
          <p:cNvPr id="6" name="Picture 5">
            <a:extLst>
              <a:ext uri="{FF2B5EF4-FFF2-40B4-BE49-F238E27FC236}">
                <a16:creationId xmlns:a16="http://schemas.microsoft.com/office/drawing/2014/main" id="{8D2E047C-2E24-7E48-BF35-DA33AD6CC1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4066" y="289852"/>
            <a:ext cx="1378834" cy="545906"/>
          </a:xfrm>
          <a:prstGeom prst="rect">
            <a:avLst/>
          </a:prstGeom>
        </p:spPr>
      </p:pic>
    </p:spTree>
    <p:extLst>
      <p:ext uri="{BB962C8B-B14F-4D97-AF65-F5344CB8AC3E}">
        <p14:creationId xmlns:p14="http://schemas.microsoft.com/office/powerpoint/2010/main" val="504807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96866F-798E-A240-BA9C-B21350E40AC1}"/>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dirty="0">
                <a:solidFill>
                  <a:schemeClr val="bg1"/>
                </a:solidFill>
              </a:rPr>
              <a:t>An Added complication - In principle </a:t>
            </a:r>
            <a:br>
              <a:rPr lang="en-GB" dirty="0">
                <a:solidFill>
                  <a:schemeClr val="bg1"/>
                </a:solidFill>
              </a:rPr>
            </a:br>
            <a:r>
              <a:rPr lang="en-GB" dirty="0">
                <a:solidFill>
                  <a:schemeClr val="bg1"/>
                </a:solidFill>
              </a:rPr>
              <a:t>end-point assessment organisation</a:t>
            </a:r>
          </a:p>
        </p:txBody>
      </p:sp>
      <p:sp>
        <p:nvSpPr>
          <p:cNvPr id="3" name="Content Placeholder 2"/>
          <p:cNvSpPr>
            <a:spLocks noGrp="1"/>
          </p:cNvSpPr>
          <p:nvPr>
            <p:ph idx="1"/>
          </p:nvPr>
        </p:nvSpPr>
        <p:spPr/>
        <p:txBody>
          <a:bodyPr>
            <a:normAutofit/>
          </a:bodyPr>
          <a:lstStyle/>
          <a:p>
            <a:r>
              <a:rPr lang="en-US" dirty="0">
                <a:solidFill>
                  <a:schemeClr val="bg1"/>
                </a:solidFill>
              </a:rPr>
              <a:t>On 28 June, ESFA announced a change to our end-point assessment (EPA) policy. </a:t>
            </a:r>
          </a:p>
          <a:p>
            <a:r>
              <a:rPr lang="en-US" dirty="0">
                <a:solidFill>
                  <a:schemeClr val="bg1"/>
                </a:solidFill>
              </a:rPr>
              <a:t>From 1 October 2019, we will not fund apprentices to start on a new standard until an End-Point Assessment </a:t>
            </a:r>
            <a:r>
              <a:rPr lang="en-US" dirty="0" err="1">
                <a:solidFill>
                  <a:schemeClr val="bg1"/>
                </a:solidFill>
              </a:rPr>
              <a:t>Organisation</a:t>
            </a:r>
            <a:r>
              <a:rPr lang="en-US" dirty="0">
                <a:solidFill>
                  <a:schemeClr val="bg1"/>
                </a:solidFill>
              </a:rPr>
              <a:t> (EPAO) has given an ‘in principle’ commitment to deliver the EPA. </a:t>
            </a:r>
          </a:p>
          <a:p>
            <a:r>
              <a:rPr lang="en-US" dirty="0">
                <a:solidFill>
                  <a:schemeClr val="bg1"/>
                </a:solidFill>
              </a:rPr>
              <a:t>The change in policy will give ESFA greater confidence there will be an EPAO on the register for every apprenticeship standard as quickly as possible and as soon as they will be needed. </a:t>
            </a:r>
            <a:endParaRPr lang="en-GB" dirty="0">
              <a:solidFill>
                <a:schemeClr val="bg1"/>
              </a:solidFill>
            </a:endParaRPr>
          </a:p>
        </p:txBody>
      </p:sp>
      <p:pic>
        <p:nvPicPr>
          <p:cNvPr id="5" name="Picture 4">
            <a:extLst>
              <a:ext uri="{FF2B5EF4-FFF2-40B4-BE49-F238E27FC236}">
                <a16:creationId xmlns:a16="http://schemas.microsoft.com/office/drawing/2014/main" id="{21983E56-2DC9-B340-BAAC-3E4157A830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4066" y="289852"/>
            <a:ext cx="1378834" cy="545906"/>
          </a:xfrm>
          <a:prstGeom prst="rect">
            <a:avLst/>
          </a:prstGeom>
        </p:spPr>
      </p:pic>
    </p:spTree>
    <p:extLst>
      <p:ext uri="{BB962C8B-B14F-4D97-AF65-F5344CB8AC3E}">
        <p14:creationId xmlns:p14="http://schemas.microsoft.com/office/powerpoint/2010/main" val="1130498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BD32A1C3D013499598356312E55AD9" ma:contentTypeVersion="8" ma:contentTypeDescription="Create a new document." ma:contentTypeScope="" ma:versionID="fbc395cc897adeeda1535ad6997f26ce">
  <xsd:schema xmlns:xsd="http://www.w3.org/2001/XMLSchema" xmlns:xs="http://www.w3.org/2001/XMLSchema" xmlns:p="http://schemas.microsoft.com/office/2006/metadata/properties" xmlns:ns3="643da365-305e-4332-bc3e-f8d0da849c5f" targetNamespace="http://schemas.microsoft.com/office/2006/metadata/properties" ma:root="true" ma:fieldsID="ea2e6cd528a934e73f4dcfa9fa3a75f5" ns3:_="">
    <xsd:import namespace="643da365-305e-4332-bc3e-f8d0da849c5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3da365-305e-4332-bc3e-f8d0da849c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3EAC595-7BFA-4C7B-A394-0C8D72C4CC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3da365-305e-4332-bc3e-f8d0da849c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7C4E61-41AB-42DC-BB7A-E5E5F1EEDC20}">
  <ds:schemaRefs>
    <ds:schemaRef ds:uri="http://schemas.microsoft.com/sharepoint/v3/contenttype/forms"/>
  </ds:schemaRefs>
</ds:datastoreItem>
</file>

<file path=customXml/itemProps3.xml><?xml version="1.0" encoding="utf-8"?>
<ds:datastoreItem xmlns:ds="http://schemas.openxmlformats.org/officeDocument/2006/customXml" ds:itemID="{52309E10-EEF4-4C1A-86EC-8C1324B15C70}">
  <ds:schemaRefs>
    <ds:schemaRef ds:uri="http://schemas.microsoft.com/office/2006/documentManagement/types"/>
    <ds:schemaRef ds:uri="http://schemas.microsoft.com/office/2006/metadata/properties"/>
    <ds:schemaRef ds:uri="http://purl.org/dc/elements/1.1/"/>
    <ds:schemaRef ds:uri="643da365-305e-4332-bc3e-f8d0da849c5f"/>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TotalTime>
  <Words>378</Words>
  <Application>Microsoft Office PowerPoint</Application>
  <PresentationFormat>Widescreen</PresentationFormat>
  <Paragraphs>46</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End Point Assessments: A Training Providers Perspective</vt:lpstr>
      <vt:lpstr>What is End-point Assessment (EPA)</vt:lpstr>
      <vt:lpstr>Context</vt:lpstr>
      <vt:lpstr>Backward Glance at Lincoln College</vt:lpstr>
      <vt:lpstr>What is going well?</vt:lpstr>
      <vt:lpstr>What are the key issues</vt:lpstr>
      <vt:lpstr>An Added complication - In principle  end-point assessment organisation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 Point Assessments: A Training Providers Perspective</dc:title>
  <dc:creator>Emma Innesbeer</dc:creator>
  <cp:lastModifiedBy>Chris Donkin</cp:lastModifiedBy>
  <cp:revision>4</cp:revision>
  <dcterms:created xsi:type="dcterms:W3CDTF">2019-09-11T12:53:46Z</dcterms:created>
  <dcterms:modified xsi:type="dcterms:W3CDTF">2019-09-17T07:46:34Z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0x01010017BD32A1C3D013499598356312E55AD9</vt:lpwstr>
  </property>
</Properties>
</file>